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899650" cy="6875463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Stardos Stencil" panose="020B0600000101010101" charset="0"/>
      <p:regular r:id="rId15"/>
      <p:bold r:id="rId16"/>
    </p:embeddedFont>
    <p:embeddedFont>
      <p:font typeface="SimSun" panose="02010600030101010101" pitchFamily="2" charset="-122"/>
      <p:regular r:id="rId17"/>
    </p:embeddedFont>
    <p:embeddedFont>
      <p:font typeface="SimSun" panose="02010600030101010101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  <p15:guide id="3" orient="horz" pos="12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ABA"/>
    <a:srgbClr val="969696"/>
    <a:srgbClr val="5B5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  <p:guide orient="horz" pos="1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latin typeface="SimSun" panose="02010600030101010101" pitchFamily="2" charset="-122"/>
              </a:defRPr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>
                <a:latin typeface="SimSun" panose="02010600030101010101" pitchFamily="2" charset="-122"/>
              </a:defRPr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imSun" panose="02010600030101010101" pitchFamily="2" charset="-122"/>
          <a:ea typeface="SimSun" panose="02010600030101010101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imSun" panose="02010600030101010101" pitchFamily="2" charset="-122"/>
          <a:ea typeface="SimSun" panose="02010600030101010101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7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20454" y="1803691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23033" y="1735757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[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第</a:t>
            </a:r>
            <a:r>
              <a:rPr lang="en-US" alt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5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集</a:t>
            </a:r>
            <a:r>
              <a:rPr 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]</a:t>
            </a:r>
            <a:endParaRPr sz="2000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391" y="3493648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419" y="2221377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53003" y="2479066"/>
            <a:ext cx="561386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1" i="0" u="none" strike="noStrike" cap="none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施工现场消防安全</a:t>
            </a:r>
            <a:endParaRPr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054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CA4FDD7B-C8C1-40C5-A2A5-69B8C0C93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8F9DEB1-5FE2-4B23-9237-C8BABB91B8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6" name="Google Shape;88;p13">
            <a:extLst>
              <a:ext uri="{FF2B5EF4-FFF2-40B4-BE49-F238E27FC236}">
                <a16:creationId xmlns:a16="http://schemas.microsoft.com/office/drawing/2014/main" id="{E6558111-9443-42C0-963C-CF0314857F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9AE078E1-8FDB-42C2-8B43-11B729151F7D}"/>
              </a:ext>
            </a:extLst>
          </p:cNvPr>
          <p:cNvSpPr/>
          <p:nvPr/>
        </p:nvSpPr>
        <p:spPr>
          <a:xfrm>
            <a:off x="6538263" y="6535817"/>
            <a:ext cx="7970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8159D9E-56C8-48D1-879D-979AC7B8E51A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4F0F97D-2DE5-4CDD-8A20-1C143ECFB1EF}"/>
              </a:ext>
            </a:extLst>
          </p:cNvPr>
          <p:cNvSpPr/>
          <p:nvPr/>
        </p:nvSpPr>
        <p:spPr>
          <a:xfrm>
            <a:off x="8050021" y="6545710"/>
            <a:ext cx="4892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7FFF137-9DD9-4BCB-84AE-3A9B6C6BB1CB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23"/>
          <p:cNvGrpSpPr/>
          <p:nvPr/>
        </p:nvGrpSpPr>
        <p:grpSpPr>
          <a:xfrm>
            <a:off x="842515" y="1554357"/>
            <a:ext cx="4806315" cy="1569720"/>
            <a:chOff x="1250315" y="1590738"/>
            <a:chExt cx="4806315" cy="1569720"/>
          </a:xfrm>
        </p:grpSpPr>
        <p:sp>
          <p:nvSpPr>
            <p:cNvPr id="277" name="Google Shape;277;p23"/>
            <p:cNvSpPr/>
            <p:nvPr/>
          </p:nvSpPr>
          <p:spPr>
            <a:xfrm>
              <a:off x="2941873" y="1590738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278" name="Google Shape;278;p23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279" name="Google Shape;279;p23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" name="Google Shape;280;p23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81" name="Google Shape;281;p23"/>
          <p:cNvGrpSpPr/>
          <p:nvPr/>
        </p:nvGrpSpPr>
        <p:grpSpPr>
          <a:xfrm>
            <a:off x="788480" y="4155069"/>
            <a:ext cx="4860350" cy="1569720"/>
            <a:chOff x="1250315" y="5087505"/>
            <a:chExt cx="4860350" cy="1569720"/>
          </a:xfrm>
        </p:grpSpPr>
        <p:sp>
          <p:nvSpPr>
            <p:cNvPr id="282" name="Google Shape;282;p23"/>
            <p:cNvSpPr/>
            <p:nvPr/>
          </p:nvSpPr>
          <p:spPr>
            <a:xfrm rot="10800000" flipH="1">
              <a:off x="3361875" y="5087505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283" name="Google Shape;283;p23"/>
            <p:cNvGrpSpPr/>
            <p:nvPr/>
          </p:nvGrpSpPr>
          <p:grpSpPr>
            <a:xfrm>
              <a:off x="1250315" y="6116391"/>
              <a:ext cx="4860350" cy="0"/>
              <a:chOff x="1250315" y="6116391"/>
              <a:chExt cx="4860350" cy="0"/>
            </a:xfrm>
          </p:grpSpPr>
          <p:cxnSp>
            <p:nvCxnSpPr>
              <p:cNvPr id="284" name="Google Shape;284;p23"/>
              <p:cNvCxnSpPr/>
              <p:nvPr/>
            </p:nvCxnSpPr>
            <p:spPr>
              <a:xfrm>
                <a:off x="1250315" y="6116391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23"/>
              <p:cNvCxnSpPr/>
              <p:nvPr/>
            </p:nvCxnSpPr>
            <p:spPr>
              <a:xfrm>
                <a:off x="4182170" y="6116391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286" name="Google Shape;28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9606" y="1367595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3"/>
          <p:cNvSpPr/>
          <p:nvPr/>
        </p:nvSpPr>
        <p:spPr>
          <a:xfrm>
            <a:off x="281016" y="2550036"/>
            <a:ext cx="5811838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在火灾安全条件较弱的建筑环境中进行焊接</a:t>
            </a:r>
            <a:endParaRPr lang="en-US" altLang="zh-CN" sz="1800" b="1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/</a:t>
            </a:r>
            <a:r>
              <a:rPr lang="zh-CN" altLang="en-US" sz="1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打磨</a:t>
            </a:r>
            <a:r>
              <a:rPr lang="en-US" altLang="zh-CN" sz="1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/</a:t>
            </a:r>
            <a:r>
              <a:rPr lang="zh-CN" altLang="en-US" sz="1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切割操作时，请特别注意。</a:t>
            </a:r>
            <a:endParaRPr lang="en-US" altLang="zh-CN" sz="1800" b="1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严格遵守施工现场的安全规定，</a:t>
            </a:r>
            <a:endParaRPr lang="en-US" altLang="zh-CN" sz="18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以确保自己和周围人的生命</a:t>
            </a:r>
            <a:endParaRPr sz="14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288" name="Google Shape;288;p23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89" name="Google Shape;289;p23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90" name="Google Shape;290;p2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2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2" name="Google Shape;292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2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</a:t>
            </a:r>
            <a:endParaRPr dirty="0"/>
          </a:p>
        </p:txBody>
      </p:sp>
      <p:sp>
        <p:nvSpPr>
          <p:cNvPr id="295" name="Google Shape;295;p23"/>
          <p:cNvSpPr/>
          <p:nvPr/>
        </p:nvSpPr>
        <p:spPr>
          <a:xfrm>
            <a:off x="3764592" y="207398"/>
            <a:ext cx="61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 Black"/>
                <a:sym typeface="Arial Black"/>
              </a:rPr>
              <a:t>消防安全要点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FA750958-8CD5-44B3-B7C2-6FBD15460A47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72A4793A-BA4F-46B3-BA03-27BEA7C8BD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E67757E7-140F-4E34-8B92-BFEEBFCD97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1" name="Google Shape;141;p16">
            <a:extLst>
              <a:ext uri="{FF2B5EF4-FFF2-40B4-BE49-F238E27FC236}">
                <a16:creationId xmlns:a16="http://schemas.microsoft.com/office/drawing/2014/main" id="{1C5D7789-57E8-4A7E-B696-7792000F5F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1D12B190-BBFF-47DB-BB4D-0E21DCA806E1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F4A8D3C-2119-4CF3-802A-4B931131EB45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1FF19C4-D92A-41F7-85D6-47CB9BBEA588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9F3D76C-A03D-439C-B632-9C6066B5BC8F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8DC56585-2DDC-4759-BCCB-3BBED8D34133}"/>
              </a:ext>
            </a:extLst>
          </p:cNvPr>
          <p:cNvSpPr/>
          <p:nvPr/>
        </p:nvSpPr>
        <p:spPr>
          <a:xfrm>
            <a:off x="419092" y="294227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7" name="직사각형 28">
            <a:extLst>
              <a:ext uri="{FF2B5EF4-FFF2-40B4-BE49-F238E27FC236}">
                <a16:creationId xmlns:a16="http://schemas.microsoft.com/office/drawing/2014/main" id="{0A18AC5F-F994-47A0-ADB1-8DD14E50B3B6}"/>
              </a:ext>
            </a:extLst>
          </p:cNvPr>
          <p:cNvSpPr/>
          <p:nvPr/>
        </p:nvSpPr>
        <p:spPr>
          <a:xfrm>
            <a:off x="-2257375" y="281557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00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CF800F02-D254-427D-9E62-9A5ACE901E5E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4C38F7EB-9CF6-4C58-84FE-968D006AD6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5B3B42C-B43A-4CE4-AA22-46AD60BC3E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9" name="그림 8" descr="불, 방이(가) 표시된 사진&#10;&#10;자동 생성된 설명">
            <a:extLst>
              <a:ext uri="{FF2B5EF4-FFF2-40B4-BE49-F238E27FC236}">
                <a16:creationId xmlns:a16="http://schemas.microsoft.com/office/drawing/2014/main" id="{A3AD8C01-53C9-473C-B5B5-89D6CC4D9C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233"/>
          <a:stretch/>
        </p:blipFill>
        <p:spPr>
          <a:xfrm>
            <a:off x="161606" y="2536020"/>
            <a:ext cx="9565979" cy="2158104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7127B7EC-8385-470D-B7DF-190D619575AA}"/>
              </a:ext>
            </a:extLst>
          </p:cNvPr>
          <p:cNvSpPr/>
          <p:nvPr/>
        </p:nvSpPr>
        <p:spPr>
          <a:xfrm>
            <a:off x="3200214" y="4721019"/>
            <a:ext cx="3603811" cy="33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SimSun" panose="02010600030101010101" pitchFamily="2" charset="-122"/>
              </a:rPr>
              <a:t>消防安全教育是安全社会和幸福生活的前提</a:t>
            </a:r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3AF137-0899-4CCB-88CF-535BC7B16349}"/>
              </a:ext>
            </a:extLst>
          </p:cNvPr>
          <p:cNvSpPr/>
          <p:nvPr/>
        </p:nvSpPr>
        <p:spPr>
          <a:xfrm>
            <a:off x="3746778" y="206529"/>
            <a:ext cx="3057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施工现场消防安全</a:t>
            </a:r>
          </a:p>
        </p:txBody>
      </p:sp>
      <p:pic>
        <p:nvPicPr>
          <p:cNvPr id="15" name="그림 14" descr="그리기, 방이(가) 표시된 사진&#10;&#10;자동 생성된 설명">
            <a:extLst>
              <a:ext uri="{FF2B5EF4-FFF2-40B4-BE49-F238E27FC236}">
                <a16:creationId xmlns:a16="http://schemas.microsoft.com/office/drawing/2014/main" id="{8867DA2E-835E-4391-92E7-7D446EECA2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00" y="167583"/>
            <a:ext cx="479558" cy="601112"/>
          </a:xfrm>
          <a:prstGeom prst="rect">
            <a:avLst/>
          </a:prstGeom>
          <a:ln w="127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218521" y="-14653"/>
                          <a:pt x="376384" y="-35889"/>
                          <a:pt x="479558" y="0"/>
                        </a:cubicBezTo>
                        <a:cubicBezTo>
                          <a:pt x="481126" y="141426"/>
                          <a:pt x="485791" y="326937"/>
                          <a:pt x="479558" y="601112"/>
                        </a:cubicBezTo>
                        <a:cubicBezTo>
                          <a:pt x="260794" y="607194"/>
                          <a:pt x="101847" y="629461"/>
                          <a:pt x="0" y="601112"/>
                        </a:cubicBezTo>
                        <a:cubicBezTo>
                          <a:pt x="-1187" y="315651"/>
                          <a:pt x="-37187" y="27693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20004" y="40794"/>
                          <a:pt x="246949" y="6245"/>
                          <a:pt x="479558" y="0"/>
                        </a:cubicBezTo>
                        <a:cubicBezTo>
                          <a:pt x="532230" y="117319"/>
                          <a:pt x="440309" y="418497"/>
                          <a:pt x="479558" y="601112"/>
                        </a:cubicBezTo>
                        <a:cubicBezTo>
                          <a:pt x="424455" y="643324"/>
                          <a:pt x="139205" y="610686"/>
                          <a:pt x="0" y="601112"/>
                        </a:cubicBezTo>
                        <a:cubicBezTo>
                          <a:pt x="-51013" y="515991"/>
                          <a:pt x="51196" y="2295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1086810" y="2882859"/>
            <a:ext cx="6795427" cy="21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1. </a:t>
            </a:r>
            <a:r>
              <a:rPr lang="zh-CN" altLang="en-US" sz="24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为什么建筑工地容易起火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_ 2p</a:t>
            </a:r>
            <a:endParaRPr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2. </a:t>
            </a:r>
            <a:r>
              <a:rPr lang="zh-CN" altLang="en-US" sz="24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焊接时的安全注意事项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_ 6p</a:t>
            </a:r>
            <a:endParaRPr sz="2400" b="1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3. </a:t>
            </a:r>
            <a:r>
              <a:rPr lang="zh-CN" altLang="en-US" sz="24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如何使用灭火器</a:t>
            </a:r>
            <a:r>
              <a:rPr lang="en-US" altLang="zh-CN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_ 8p</a:t>
            </a:r>
            <a:endParaRPr lang="zh-CN" altLang="en-US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64786" y="1732808"/>
            <a:ext cx="77355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施工现场消防安全</a:t>
            </a:r>
            <a:endParaRPr lang="zh-CN" altLang="en-US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1911028" y="1374518"/>
            <a:ext cx="2048919" cy="31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[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第</a:t>
            </a:r>
            <a:r>
              <a:rPr lang="en-US" alt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5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集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직사각형 2">
            <a:extLst>
              <a:ext uri="{FF2B5EF4-FFF2-40B4-BE49-F238E27FC236}">
                <a16:creationId xmlns:a16="http://schemas.microsoft.com/office/drawing/2014/main" id="{FCE6BAD4-284A-4FD0-A1B5-77880A332232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9" name="그림 14">
            <a:extLst>
              <a:ext uri="{FF2B5EF4-FFF2-40B4-BE49-F238E27FC236}">
                <a16:creationId xmlns:a16="http://schemas.microsoft.com/office/drawing/2014/main" id="{E1492018-1F47-436E-98BB-388A4CE3CC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20" name="그림 15">
            <a:extLst>
              <a:ext uri="{FF2B5EF4-FFF2-40B4-BE49-F238E27FC236}">
                <a16:creationId xmlns:a16="http://schemas.microsoft.com/office/drawing/2014/main" id="{CCD14986-052E-4E33-BF0B-FAC5EAAC3A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26" name="Google Shape;109;p14">
            <a:extLst>
              <a:ext uri="{FF2B5EF4-FFF2-40B4-BE49-F238E27FC236}">
                <a16:creationId xmlns:a16="http://schemas.microsoft.com/office/drawing/2014/main" id="{C60629E2-D46B-4BAC-A346-E9B8C63D85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B7276AD3-5478-4F32-8E2A-7487E3DB6374}"/>
              </a:ext>
            </a:extLst>
          </p:cNvPr>
          <p:cNvSpPr/>
          <p:nvPr/>
        </p:nvSpPr>
        <p:spPr>
          <a:xfrm>
            <a:off x="289797" y="6490097"/>
            <a:ext cx="7970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4ADA47C-22A6-45A0-A433-11B5A7F7386F}"/>
              </a:ext>
            </a:extLst>
          </p:cNvPr>
          <p:cNvSpPr/>
          <p:nvPr/>
        </p:nvSpPr>
        <p:spPr>
          <a:xfrm>
            <a:off x="1149874" y="648944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897125D-1D43-46ED-8F27-63C55801B70A}"/>
              </a:ext>
            </a:extLst>
          </p:cNvPr>
          <p:cNvSpPr/>
          <p:nvPr/>
        </p:nvSpPr>
        <p:spPr>
          <a:xfrm>
            <a:off x="1799984" y="6499990"/>
            <a:ext cx="4892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CA29375-69D4-4D1E-9D02-07D9F0742E52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</a:t>
            </a:r>
            <a:endParaRPr dirty="0"/>
          </a:p>
        </p:txBody>
      </p:sp>
      <p:grpSp>
        <p:nvGrpSpPr>
          <p:cNvPr id="143" name="Google Shape;143;p1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44" name="Google Shape;144;p1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45" name="Google Shape;145;p1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6" name="Google Shape;146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7" name="Google Shape;147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" name="Google Shape;149;p16"/>
          <p:cNvGrpSpPr/>
          <p:nvPr/>
        </p:nvGrpSpPr>
        <p:grpSpPr>
          <a:xfrm>
            <a:off x="355100" y="61400"/>
            <a:ext cx="9544550" cy="654831"/>
            <a:chOff x="355100" y="61400"/>
            <a:chExt cx="9544550" cy="654831"/>
          </a:xfrm>
        </p:grpSpPr>
        <p:sp>
          <p:nvSpPr>
            <p:cNvPr id="150" name="Google Shape;150;p16"/>
            <p:cNvSpPr/>
            <p:nvPr/>
          </p:nvSpPr>
          <p:spPr>
            <a:xfrm>
              <a:off x="355100" y="224222"/>
              <a:ext cx="450761" cy="492009"/>
            </a:xfrm>
            <a:prstGeom prst="rect">
              <a:avLst/>
            </a:pr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i="0" u="none" strike="noStrike" cap="none" dirty="0">
                  <a:solidFill>
                    <a:schemeClr val="lt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1</a:t>
              </a:r>
              <a:endParaRPr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944033" y="61400"/>
              <a:ext cx="89556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为什么建筑工地容易起火</a:t>
              </a:r>
              <a:endParaRPr lang="zh-CN" altLang="en-US" sz="2800" i="0" u="none" strike="noStrike" cap="none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pic>
        <p:nvPicPr>
          <p:cNvPr id="152" name="Google Shape;15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70660" y="1638796"/>
            <a:ext cx="6461085" cy="415071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/>
        </p:nvSpPr>
        <p:spPr>
          <a:xfrm>
            <a:off x="1158500" y="1133464"/>
            <a:ext cx="57103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8FD5721-0FE7-4C45-8AB8-EB3A86048A50}"/>
              </a:ext>
            </a:extLst>
          </p:cNvPr>
          <p:cNvSpPr/>
          <p:nvPr/>
        </p:nvSpPr>
        <p:spPr>
          <a:xfrm>
            <a:off x="1270660" y="1730188"/>
            <a:ext cx="50435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9EB3982-8819-452B-A4DD-F816C8260A75}"/>
              </a:ext>
            </a:extLst>
          </p:cNvPr>
          <p:cNvSpPr/>
          <p:nvPr/>
        </p:nvSpPr>
        <p:spPr>
          <a:xfrm>
            <a:off x="3799858" y="1600199"/>
            <a:ext cx="504352" cy="49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C771083-3CE4-4CEE-B2D2-6E43C2377A4D}"/>
              </a:ext>
            </a:extLst>
          </p:cNvPr>
          <p:cNvSpPr/>
          <p:nvPr/>
        </p:nvSpPr>
        <p:spPr>
          <a:xfrm>
            <a:off x="5765800" y="1584746"/>
            <a:ext cx="1067607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F6412FD-FA96-420E-882F-4505CDCF8651}"/>
              </a:ext>
            </a:extLst>
          </p:cNvPr>
          <p:cNvSpPr/>
          <p:nvPr/>
        </p:nvSpPr>
        <p:spPr>
          <a:xfrm>
            <a:off x="1256595" y="1800534"/>
            <a:ext cx="723275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点火因素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92C24B6-8D57-45AF-89D5-AF5B32D19DF0}"/>
              </a:ext>
            </a:extLst>
          </p:cNvPr>
          <p:cNvSpPr/>
          <p:nvPr/>
        </p:nvSpPr>
        <p:spPr>
          <a:xfrm>
            <a:off x="3712915" y="1673576"/>
            <a:ext cx="723275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出现次数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F634438-3913-45AC-94C1-E33451BC2413}"/>
              </a:ext>
            </a:extLst>
          </p:cNvPr>
          <p:cNvSpPr/>
          <p:nvPr/>
        </p:nvSpPr>
        <p:spPr>
          <a:xfrm>
            <a:off x="5677972" y="1652214"/>
            <a:ext cx="723275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点火因素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4971416-5E38-4983-9567-C98796196151}"/>
              </a:ext>
            </a:extLst>
          </p:cNvPr>
          <p:cNvSpPr/>
          <p:nvPr/>
        </p:nvSpPr>
        <p:spPr>
          <a:xfrm>
            <a:off x="3725039" y="1854584"/>
            <a:ext cx="402674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数</a:t>
            </a:r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1320E16-AB9A-47C3-9692-FB8B808EC9F0}"/>
              </a:ext>
            </a:extLst>
          </p:cNvPr>
          <p:cNvSpPr/>
          <p:nvPr/>
        </p:nvSpPr>
        <p:spPr>
          <a:xfrm>
            <a:off x="1270659" y="2223962"/>
            <a:ext cx="800187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6C83888-C987-4E88-BCAF-1EF53D1537B3}"/>
              </a:ext>
            </a:extLst>
          </p:cNvPr>
          <p:cNvSpPr/>
          <p:nvPr/>
        </p:nvSpPr>
        <p:spPr>
          <a:xfrm>
            <a:off x="1261247" y="2255794"/>
            <a:ext cx="1127232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所有新建筑工地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E2285F8-0490-4D2D-95D8-438DE193EB0D}"/>
              </a:ext>
            </a:extLst>
          </p:cNvPr>
          <p:cNvSpPr/>
          <p:nvPr/>
        </p:nvSpPr>
        <p:spPr>
          <a:xfrm>
            <a:off x="1224671" y="2699835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6A22DD5-3441-4D09-8517-93CB2CE6E1DB}"/>
              </a:ext>
            </a:extLst>
          </p:cNvPr>
          <p:cNvSpPr/>
          <p:nvPr/>
        </p:nvSpPr>
        <p:spPr>
          <a:xfrm>
            <a:off x="1255370" y="2711830"/>
            <a:ext cx="1261884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焊接，切割，抛光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56F4F84-D7CA-4102-9461-69D4B3788641}"/>
              </a:ext>
            </a:extLst>
          </p:cNvPr>
          <p:cNvSpPr/>
          <p:nvPr/>
        </p:nvSpPr>
        <p:spPr>
          <a:xfrm>
            <a:off x="1256595" y="3167866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DEFE4AA-F590-4C07-8D2C-66579F2BAD38}"/>
              </a:ext>
            </a:extLst>
          </p:cNvPr>
          <p:cNvSpPr/>
          <p:nvPr/>
        </p:nvSpPr>
        <p:spPr>
          <a:xfrm>
            <a:off x="1255367" y="3197861"/>
            <a:ext cx="453970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香烟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F0D473A-5EEE-4D80-829C-EB99992020E3}"/>
              </a:ext>
            </a:extLst>
          </p:cNvPr>
          <p:cNvSpPr/>
          <p:nvPr/>
        </p:nvSpPr>
        <p:spPr>
          <a:xfrm>
            <a:off x="1224671" y="3679049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B46FE77-9746-41DE-BE58-A5D9646C0686}"/>
              </a:ext>
            </a:extLst>
          </p:cNvPr>
          <p:cNvSpPr/>
          <p:nvPr/>
        </p:nvSpPr>
        <p:spPr>
          <a:xfrm>
            <a:off x="1267626" y="3684311"/>
            <a:ext cx="723275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电气因素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8603DF7-B9B0-49F3-BC04-F915FC6F53AD}"/>
              </a:ext>
            </a:extLst>
          </p:cNvPr>
          <p:cNvSpPr/>
          <p:nvPr/>
        </p:nvSpPr>
        <p:spPr>
          <a:xfrm>
            <a:off x="1285892" y="4195183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4667923-9D09-41A3-8478-42BC2597AB3E}"/>
              </a:ext>
            </a:extLst>
          </p:cNvPr>
          <p:cNvSpPr/>
          <p:nvPr/>
        </p:nvSpPr>
        <p:spPr>
          <a:xfrm>
            <a:off x="1263894" y="4176647"/>
            <a:ext cx="1531188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余烬，火花和火源忽视</a:t>
            </a:r>
            <a:endParaRPr lang="en-US" altLang="ko-KR" sz="105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6254C88-6156-45E9-84FF-C9E86613172D}"/>
              </a:ext>
            </a:extLst>
          </p:cNvPr>
          <p:cNvSpPr/>
          <p:nvPr/>
        </p:nvSpPr>
        <p:spPr>
          <a:xfrm>
            <a:off x="1310971" y="4578311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7C7BAF1-46FB-4E28-B288-780EFB280F38}"/>
              </a:ext>
            </a:extLst>
          </p:cNvPr>
          <p:cNvSpPr/>
          <p:nvPr/>
        </p:nvSpPr>
        <p:spPr>
          <a:xfrm>
            <a:off x="1265525" y="4623046"/>
            <a:ext cx="1531188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其他（注意力不集中）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CFDF598-AB0B-43FD-91FF-EECA6EB2AE77}"/>
              </a:ext>
            </a:extLst>
          </p:cNvPr>
          <p:cNvSpPr/>
          <p:nvPr/>
        </p:nvSpPr>
        <p:spPr>
          <a:xfrm>
            <a:off x="1310971" y="5097714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E3E67FE-0C18-4905-9DE2-DDBF6DFFBCC6}"/>
              </a:ext>
            </a:extLst>
          </p:cNvPr>
          <p:cNvSpPr/>
          <p:nvPr/>
        </p:nvSpPr>
        <p:spPr>
          <a:xfrm>
            <a:off x="1270659" y="5523574"/>
            <a:ext cx="92808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263F5DA-53B5-4918-B920-98D15AC836D8}"/>
              </a:ext>
            </a:extLst>
          </p:cNvPr>
          <p:cNvSpPr/>
          <p:nvPr/>
        </p:nvSpPr>
        <p:spPr>
          <a:xfrm>
            <a:off x="1267625" y="5129090"/>
            <a:ext cx="723275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易燃物品</a:t>
            </a:r>
            <a:endParaRPr lang="en-US" altLang="ko-KR" sz="105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7E54A8B-842A-4F5A-BC57-98F9E47D88FF}"/>
              </a:ext>
            </a:extLst>
          </p:cNvPr>
          <p:cNvSpPr/>
          <p:nvPr/>
        </p:nvSpPr>
        <p:spPr>
          <a:xfrm>
            <a:off x="1263894" y="5522660"/>
            <a:ext cx="453970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未知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8" name="직사각형 1">
            <a:extLst>
              <a:ext uri="{FF2B5EF4-FFF2-40B4-BE49-F238E27FC236}">
                <a16:creationId xmlns:a16="http://schemas.microsoft.com/office/drawing/2014/main" id="{10A83512-8013-46E7-9B0F-034CDBF4F95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39" name="그림 12">
            <a:extLst>
              <a:ext uri="{FF2B5EF4-FFF2-40B4-BE49-F238E27FC236}">
                <a16:creationId xmlns:a16="http://schemas.microsoft.com/office/drawing/2014/main" id="{974F8904-D9EF-463E-97E0-38F7735F78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9DDF2297-389B-4E14-BF87-F90C8E4CA0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51" name="Google Shape;141;p16">
            <a:extLst>
              <a:ext uri="{FF2B5EF4-FFF2-40B4-BE49-F238E27FC236}">
                <a16:creationId xmlns:a16="http://schemas.microsoft.com/office/drawing/2014/main" id="{FF8A0FBA-E9B4-4C71-84E4-50C5821D1C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직사각형 51">
            <a:extLst>
              <a:ext uri="{FF2B5EF4-FFF2-40B4-BE49-F238E27FC236}">
                <a16:creationId xmlns:a16="http://schemas.microsoft.com/office/drawing/2014/main" id="{C7899558-13F9-4B14-8938-3C573FC56772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5E627B49-C215-4DCB-B23D-B11C70D587D7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17F50BE2-0A45-445D-B5A2-C6B550E249B9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0B5F80F2-51C4-4660-BEDD-106EE19F59C4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32CE00C-9E0C-4769-987A-3B1374CC503D}"/>
              </a:ext>
            </a:extLst>
          </p:cNvPr>
          <p:cNvSpPr/>
          <p:nvPr/>
        </p:nvSpPr>
        <p:spPr>
          <a:xfrm>
            <a:off x="1940489" y="1120792"/>
            <a:ext cx="5218789" cy="36597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i="0" u="none" strike="noStrike" cap="none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施工现场起火的原因（首尔，“ </a:t>
            </a:r>
            <a:r>
              <a:rPr lang="en-US" altLang="zh-CN" sz="2000" i="0" u="none" strike="noStrike" cap="none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14〜” 17</a:t>
            </a:r>
            <a:r>
              <a:rPr lang="zh-CN" altLang="en-US" sz="2000" i="0" u="none" strike="noStrike" cap="none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）</a:t>
            </a:r>
            <a:endParaRPr lang="zh-CN" altLang="en-US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0507" y="164533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17"/>
          <p:cNvGrpSpPr/>
          <p:nvPr/>
        </p:nvGrpSpPr>
        <p:grpSpPr>
          <a:xfrm>
            <a:off x="583581" y="1645337"/>
            <a:ext cx="5200808" cy="1568450"/>
            <a:chOff x="1250315" y="1896146"/>
            <a:chExt cx="4806950" cy="1568450"/>
          </a:xfrm>
        </p:grpSpPr>
        <p:sp>
          <p:nvSpPr>
            <p:cNvPr id="161" name="Google Shape;161;p17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162" name="Google Shape;162;p17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63" name="Google Shape;163;p17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7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65" name="Google Shape;165;p17"/>
          <p:cNvGrpSpPr/>
          <p:nvPr/>
        </p:nvGrpSpPr>
        <p:grpSpPr>
          <a:xfrm>
            <a:off x="653453" y="4082940"/>
            <a:ext cx="5109666" cy="1569660"/>
            <a:chOff x="1250315" y="4483984"/>
            <a:chExt cx="4659777" cy="1408591"/>
          </a:xfrm>
        </p:grpSpPr>
        <p:sp>
          <p:nvSpPr>
            <p:cNvPr id="166" name="Google Shape;166;p17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167" name="Google Shape;167;p17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68" name="Google Shape;168;p17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7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70" name="Google Shape;170;p1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71" name="Google Shape;171;p1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72" name="Google Shape;172;p1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1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4" name="Google Shape;174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  <a:endParaRPr dirty="0"/>
          </a:p>
        </p:txBody>
      </p:sp>
      <p:sp>
        <p:nvSpPr>
          <p:cNvPr id="177" name="Google Shape;177;p17"/>
          <p:cNvSpPr/>
          <p:nvPr/>
        </p:nvSpPr>
        <p:spPr>
          <a:xfrm>
            <a:off x="583582" y="2468609"/>
            <a:ext cx="5310566" cy="35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6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施工现场不断发生火灾和爆炸事故</a:t>
            </a:r>
            <a:endParaRPr lang="en-US" altLang="zh-CN" sz="16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6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6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特别是对于不懂流利语言的外籍劳工，</a:t>
            </a:r>
            <a:endParaRPr lang="en-US" altLang="zh-CN" sz="16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6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在发生火灾时更容易造成人员伤亡</a:t>
            </a:r>
            <a:endParaRPr lang="en-US" altLang="zh-CN" sz="16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endParaRPr lang="en-US" altLang="zh-CN" sz="16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6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40</a:t>
            </a:r>
            <a:r>
              <a:rPr lang="zh-CN" altLang="en-US" sz="16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％的火灾发生在工人 进行焊接 研磨或切割 工作时</a:t>
            </a:r>
            <a:endParaRPr sz="16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80F30C84-93B9-4A55-9B9B-BB504AF65B79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571DB851-6B87-4480-B04F-AA4E0F78BFF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13FBB74-4D55-4E58-B78A-D72CF366E8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7" name="Google Shape;141;p16">
            <a:extLst>
              <a:ext uri="{FF2B5EF4-FFF2-40B4-BE49-F238E27FC236}">
                <a16:creationId xmlns:a16="http://schemas.microsoft.com/office/drawing/2014/main" id="{70089BBE-55DB-42D5-AC15-F0BF2D4C69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3F529C7B-90CF-48E7-84F9-A64F843C5B9E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2FF432E-07D5-4CD2-A35A-6C817B3849C5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02D9B5DE-6560-4B5F-8577-9737A5F8CFAC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3754AC6-A573-4D14-B28E-BED8D84D2A71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2" name="Google Shape;150;p16">
            <a:extLst>
              <a:ext uri="{FF2B5EF4-FFF2-40B4-BE49-F238E27FC236}">
                <a16:creationId xmlns:a16="http://schemas.microsoft.com/office/drawing/2014/main" id="{D1230C80-C2B8-47C9-87D9-739F0ED969FB}"/>
              </a:ext>
            </a:extLst>
          </p:cNvPr>
          <p:cNvSpPr/>
          <p:nvPr/>
        </p:nvSpPr>
        <p:spPr>
          <a:xfrm>
            <a:off x="355100" y="22422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3" name="Google Shape;151;p16">
            <a:extLst>
              <a:ext uri="{FF2B5EF4-FFF2-40B4-BE49-F238E27FC236}">
                <a16:creationId xmlns:a16="http://schemas.microsoft.com/office/drawing/2014/main" id="{9F023B30-6AD4-4AAB-B57B-9721A6B09568}"/>
              </a:ext>
            </a:extLst>
          </p:cNvPr>
          <p:cNvSpPr/>
          <p:nvPr/>
        </p:nvSpPr>
        <p:spPr>
          <a:xfrm>
            <a:off x="944033" y="61400"/>
            <a:ext cx="8955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为什么建筑工地容易起火</a:t>
            </a:r>
            <a:endParaRPr sz="28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6" name="Google Shape;186;p1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87" name="Google Shape;187;p1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1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9" name="Google Shape;189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</a:t>
            </a:r>
            <a:endParaRPr dirty="0"/>
          </a:p>
        </p:txBody>
      </p:sp>
      <p:pic>
        <p:nvPicPr>
          <p:cNvPr id="194" name="Google Shape;194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3315" y="1547352"/>
            <a:ext cx="2849346" cy="2252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5" name="Google Shape;195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3315" y="3884259"/>
            <a:ext cx="2849346" cy="219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7" name="Google Shape;197;p18"/>
          <p:cNvSpPr/>
          <p:nvPr/>
        </p:nvSpPr>
        <p:spPr>
          <a:xfrm>
            <a:off x="3892536" y="1947383"/>
            <a:ext cx="31998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2019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年</a:t>
            </a:r>
            <a:r>
              <a:rPr lang="en-US" altLang="zh-CN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月</a:t>
            </a:r>
            <a:r>
              <a:rPr lang="en-US" altLang="zh-CN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27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日，京畿道龙仁市一家购物中心的建筑工地，因焊接操作引起的大火导致</a:t>
            </a:r>
            <a:r>
              <a:rPr lang="en-US" altLang="zh-CN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13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人受伤。</a:t>
            </a:r>
            <a:endParaRPr sz="1600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3896060" y="4154150"/>
            <a:ext cx="30405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2018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年</a:t>
            </a:r>
            <a:r>
              <a:rPr lang="en-US" altLang="zh-CN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月，</a:t>
            </a:r>
            <a:endParaRPr lang="en-US" altLang="zh-CN" sz="1600" dirty="0"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在釜山一家购物中心的建筑工地，一次焊接作业造成</a:t>
            </a:r>
            <a:r>
              <a:rPr lang="en-US" altLang="zh-CN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人死亡和</a:t>
            </a:r>
            <a:r>
              <a:rPr lang="en-US" altLang="zh-CN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5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人受伤。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6720104" y="3484705"/>
            <a:ext cx="625630" cy="666046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FC27FF4F-E66B-4EB2-9284-8D123B69E1D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828D9797-0DAA-4C18-98BF-5CCE18DAD6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81B6635-6F67-4CF9-A381-F461EA5FB9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1" name="Google Shape;141;p16">
            <a:extLst>
              <a:ext uri="{FF2B5EF4-FFF2-40B4-BE49-F238E27FC236}">
                <a16:creationId xmlns:a16="http://schemas.microsoft.com/office/drawing/2014/main" id="{B6E3118C-F3A1-49FC-B6E3-F43A853557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31E652A0-742B-446D-9046-ED51F0C364AD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DBB0928-F93C-48D3-AE97-4B0E08697F09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C220323-C292-4271-826F-8BE9798AFE08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9B3CCFE-1ACC-4A79-B9D6-EC28B0E91F09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id="{5F0DBC82-9245-47A4-9FB6-9B54FF5358F3}"/>
              </a:ext>
            </a:extLst>
          </p:cNvPr>
          <p:cNvSpPr/>
          <p:nvPr/>
        </p:nvSpPr>
        <p:spPr>
          <a:xfrm>
            <a:off x="727968" y="1305018"/>
            <a:ext cx="6294743" cy="5118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Rectangle 47">
            <a:extLst>
              <a:ext uri="{FF2B5EF4-FFF2-40B4-BE49-F238E27FC236}">
                <a16:creationId xmlns:a16="http://schemas.microsoft.com/office/drawing/2014/main" id="{CECC54F0-3ED3-494B-BF4D-9C65A4DC1EF9}"/>
              </a:ext>
            </a:extLst>
          </p:cNvPr>
          <p:cNvSpPr/>
          <p:nvPr/>
        </p:nvSpPr>
        <p:spPr>
          <a:xfrm>
            <a:off x="7269562" y="3331276"/>
            <a:ext cx="2486492" cy="9729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Google Shape;196;p18"/>
          <p:cNvSpPr/>
          <p:nvPr/>
        </p:nvSpPr>
        <p:spPr>
          <a:xfrm>
            <a:off x="7173686" y="3324005"/>
            <a:ext cx="2604324" cy="184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焊接引起的火灾会严重伤害人员和财产</a:t>
            </a:r>
            <a:endParaRPr lang="zh-CN" altLang="en-US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7" name="Google Shape;150;p16">
            <a:extLst>
              <a:ext uri="{FF2B5EF4-FFF2-40B4-BE49-F238E27FC236}">
                <a16:creationId xmlns:a16="http://schemas.microsoft.com/office/drawing/2014/main" id="{036E6522-77A4-4E84-B263-12FBEF3DB172}"/>
              </a:ext>
            </a:extLst>
          </p:cNvPr>
          <p:cNvSpPr/>
          <p:nvPr/>
        </p:nvSpPr>
        <p:spPr>
          <a:xfrm>
            <a:off x="355100" y="22422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8" name="Google Shape;151;p16">
            <a:extLst>
              <a:ext uri="{FF2B5EF4-FFF2-40B4-BE49-F238E27FC236}">
                <a16:creationId xmlns:a16="http://schemas.microsoft.com/office/drawing/2014/main" id="{64551A40-451D-4E8E-9B9C-09FF69A7DA89}"/>
              </a:ext>
            </a:extLst>
          </p:cNvPr>
          <p:cNvSpPr/>
          <p:nvPr/>
        </p:nvSpPr>
        <p:spPr>
          <a:xfrm>
            <a:off x="944033" y="61400"/>
            <a:ext cx="8955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为什么建筑工地容易起火</a:t>
            </a:r>
            <a:endParaRPr sz="28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1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06" name="Google Shape;206;p1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07" name="Google Shape;207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9" name="Google Shape;209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</a:t>
            </a:r>
            <a:endParaRPr dirty="0"/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9920" y="1570548"/>
            <a:ext cx="2879410" cy="208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9921" y="3748438"/>
            <a:ext cx="2879409" cy="216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6" name="Google Shape;216;p19"/>
          <p:cNvSpPr/>
          <p:nvPr/>
        </p:nvSpPr>
        <p:spPr>
          <a:xfrm>
            <a:off x="4092766" y="2275957"/>
            <a:ext cx="508303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因为在建筑工地上总是有易燃易爆材料</a:t>
            </a:r>
            <a:endParaRPr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 rot="5400000">
            <a:off x="5779208" y="3067337"/>
            <a:ext cx="771896" cy="7407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920F07C3-BFA5-4773-ABFD-98A4A43EDF9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1B87E208-CB39-4843-A95B-F8C6CF204A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523BC57-7BC8-4FDD-9F06-AE3C6E123B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0" name="Google Shape;141;p16">
            <a:extLst>
              <a:ext uri="{FF2B5EF4-FFF2-40B4-BE49-F238E27FC236}">
                <a16:creationId xmlns:a16="http://schemas.microsoft.com/office/drawing/2014/main" id="{BC65A69A-5403-4665-B950-7FDA125861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8101C0C1-3643-4665-B357-195FF284D8DB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F9F313A-AE13-4AFE-B7C2-9F67094BD5D9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359812F-4E96-4904-A4EA-DAC4E85C3E1C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692DD93-A334-4AF6-B927-33CDA187BDCA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" name="Rectangle 47">
            <a:extLst>
              <a:ext uri="{FF2B5EF4-FFF2-40B4-BE49-F238E27FC236}">
                <a16:creationId xmlns:a16="http://schemas.microsoft.com/office/drawing/2014/main" id="{EF31364F-BD8E-4869-B2FC-C9BC5A68E30A}"/>
              </a:ext>
            </a:extLst>
          </p:cNvPr>
          <p:cNvSpPr/>
          <p:nvPr/>
        </p:nvSpPr>
        <p:spPr>
          <a:xfrm>
            <a:off x="3950860" y="3980485"/>
            <a:ext cx="4374424" cy="156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43">
            <a:extLst>
              <a:ext uri="{FF2B5EF4-FFF2-40B4-BE49-F238E27FC236}">
                <a16:creationId xmlns:a16="http://schemas.microsoft.com/office/drawing/2014/main" id="{08238E8C-6CC8-4C0F-9417-7DEE5E36A346}"/>
              </a:ext>
            </a:extLst>
          </p:cNvPr>
          <p:cNvSpPr/>
          <p:nvPr/>
        </p:nvSpPr>
        <p:spPr>
          <a:xfrm>
            <a:off x="1202542" y="1578488"/>
            <a:ext cx="7863838" cy="4331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7" name="Google Shape;217;p19"/>
          <p:cNvSpPr/>
          <p:nvPr/>
        </p:nvSpPr>
        <p:spPr>
          <a:xfrm>
            <a:off x="4092766" y="4048484"/>
            <a:ext cx="5806884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应努力防止火灾和爆炸，</a:t>
            </a:r>
            <a:endParaRPr lang="en-US" altLang="zh-CN" sz="18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例如在建筑工地使用不易燃材料或</a:t>
            </a:r>
            <a:endParaRPr lang="en-US" altLang="zh-CN" sz="18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在建筑工地附近连续喷水。</a:t>
            </a:r>
            <a:endParaRPr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Google Shape;150;p16">
            <a:extLst>
              <a:ext uri="{FF2B5EF4-FFF2-40B4-BE49-F238E27FC236}">
                <a16:creationId xmlns:a16="http://schemas.microsoft.com/office/drawing/2014/main" id="{C2FFA6F1-51C7-4590-ABAB-263C8D33738B}"/>
              </a:ext>
            </a:extLst>
          </p:cNvPr>
          <p:cNvSpPr/>
          <p:nvPr/>
        </p:nvSpPr>
        <p:spPr>
          <a:xfrm>
            <a:off x="355100" y="22422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7" name="Google Shape;151;p16">
            <a:extLst>
              <a:ext uri="{FF2B5EF4-FFF2-40B4-BE49-F238E27FC236}">
                <a16:creationId xmlns:a16="http://schemas.microsoft.com/office/drawing/2014/main" id="{D960309E-FB30-4552-A87B-AD47D869AF52}"/>
              </a:ext>
            </a:extLst>
          </p:cNvPr>
          <p:cNvSpPr/>
          <p:nvPr/>
        </p:nvSpPr>
        <p:spPr>
          <a:xfrm>
            <a:off x="944033" y="61400"/>
            <a:ext cx="8955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为什么建筑工地容易起火</a:t>
            </a:r>
            <a:endParaRPr sz="28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25" name="Google Shape;225;p2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26" name="Google Shape;226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7" name="Google Shape;227;p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8" name="Google Shape;228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</a:t>
            </a:r>
            <a:endParaRPr dirty="0"/>
          </a:p>
        </p:txBody>
      </p:sp>
      <p:sp>
        <p:nvSpPr>
          <p:cNvPr id="231" name="Google Shape;231;p20"/>
          <p:cNvSpPr/>
          <p:nvPr/>
        </p:nvSpPr>
        <p:spPr>
          <a:xfrm>
            <a:off x="357453" y="22864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974937" y="-14892"/>
            <a:ext cx="59479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焊接时的安全注意事项</a:t>
            </a:r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33" name="Google Shape;233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432" y="1749837"/>
            <a:ext cx="3004582" cy="1990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4" name="Google Shape;234;p20"/>
          <p:cNvSpPr/>
          <p:nvPr/>
        </p:nvSpPr>
        <p:spPr>
          <a:xfrm>
            <a:off x="4447998" y="1819328"/>
            <a:ext cx="3715637" cy="135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在焊接区域</a:t>
            </a:r>
            <a:r>
              <a:rPr lang="en-US" altLang="zh-CN" sz="18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5</a:t>
            </a:r>
            <a:r>
              <a:rPr lang="zh-CN" altLang="en-US" sz="18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米内安装消防设备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35" name="Google Shape;235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9661" y="3836603"/>
            <a:ext cx="3004582" cy="2126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6" name="Google Shape;236;p20"/>
          <p:cNvSpPr/>
          <p:nvPr/>
        </p:nvSpPr>
        <p:spPr>
          <a:xfrm>
            <a:off x="4447998" y="3904508"/>
            <a:ext cx="4949825" cy="86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不要将易燃材料放在焊接区域的</a:t>
            </a:r>
            <a:r>
              <a:rPr lang="en-US" altLang="zh-CN" sz="18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10</a:t>
            </a:r>
            <a:r>
              <a:rPr lang="zh-CN" altLang="en-US" sz="18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米范围内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698454FA-95B5-48A6-9613-180213DEABF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CBB6D7F0-C538-4674-AB22-6C153888165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D3C8E5A-15FB-4FB9-B1BE-50CFC54D6C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9" name="Google Shape;141;p16">
            <a:extLst>
              <a:ext uri="{FF2B5EF4-FFF2-40B4-BE49-F238E27FC236}">
                <a16:creationId xmlns:a16="http://schemas.microsoft.com/office/drawing/2014/main" id="{1E0C7128-5BD2-4635-964B-CF91BF022C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BA62F5-3F86-4F96-883B-5E86A8FB6500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15B09D3-6A1F-4125-918E-31939DC38295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7D952BD-E23B-48C7-898B-D8D9482CF07E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63C5089-DE0B-44FE-B94F-8A24A6D64D50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4" name="다이아몬드 27">
            <a:extLst>
              <a:ext uri="{FF2B5EF4-FFF2-40B4-BE49-F238E27FC236}">
                <a16:creationId xmlns:a16="http://schemas.microsoft.com/office/drawing/2014/main" id="{9B8E9359-DDBC-4F71-A59E-11D9FD35EE5E}"/>
              </a:ext>
            </a:extLst>
          </p:cNvPr>
          <p:cNvSpPr/>
          <p:nvPr/>
        </p:nvSpPr>
        <p:spPr>
          <a:xfrm>
            <a:off x="4277835" y="2010881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25" name="다이아몬드 27">
            <a:extLst>
              <a:ext uri="{FF2B5EF4-FFF2-40B4-BE49-F238E27FC236}">
                <a16:creationId xmlns:a16="http://schemas.microsoft.com/office/drawing/2014/main" id="{E34B1C2D-9C8B-477F-B16F-EC606BBE304E}"/>
              </a:ext>
            </a:extLst>
          </p:cNvPr>
          <p:cNvSpPr/>
          <p:nvPr/>
        </p:nvSpPr>
        <p:spPr>
          <a:xfrm>
            <a:off x="4277835" y="4092964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02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2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43" name="Google Shape;243;p2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44" name="Google Shape;244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6" name="Google Shape;246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</a:t>
            </a:r>
            <a:endParaRPr dirty="0"/>
          </a:p>
        </p:txBody>
      </p:sp>
      <p:sp>
        <p:nvSpPr>
          <p:cNvPr id="251" name="Google Shape;251;p21"/>
          <p:cNvSpPr/>
          <p:nvPr/>
        </p:nvSpPr>
        <p:spPr>
          <a:xfrm>
            <a:off x="4556425" y="1951787"/>
            <a:ext cx="3159401" cy="144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在工作中佩戴个人防护装备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4555987" y="4006512"/>
            <a:ext cx="3824100" cy="16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焊接工作后进行</a:t>
            </a:r>
            <a:r>
              <a:rPr lang="en-US" altLang="zh-CN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30</a:t>
            </a: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分钟以上检查工作，确认是否有火苗残留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53" name="Google Shape;25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89942" y="1619495"/>
            <a:ext cx="3004582" cy="196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4" name="Google Shape;25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94611" y="3892876"/>
            <a:ext cx="2999913" cy="196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EA212502-3DB5-44C9-B7AA-C0F7A668C4FD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0B615F6D-3C24-444A-9439-48FE2404026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6C5C3FF-E052-470C-927F-71214AD479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4" name="Google Shape;141;p16">
            <a:extLst>
              <a:ext uri="{FF2B5EF4-FFF2-40B4-BE49-F238E27FC236}">
                <a16:creationId xmlns:a16="http://schemas.microsoft.com/office/drawing/2014/main" id="{8DBF8201-9446-4CA0-8C78-E50DFD02E4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D6A27831-62AD-44D3-9AE7-59BC9BF936E6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F11116C-1A73-40A6-91F9-5CB8FCA44C61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93AE1F8-69D6-45A1-B940-BA089ECA6C1B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07BF5BA-32E3-4CFB-83AD-2E8EF4A8E6E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1" name="다이아몬드 27">
            <a:extLst>
              <a:ext uri="{FF2B5EF4-FFF2-40B4-BE49-F238E27FC236}">
                <a16:creationId xmlns:a16="http://schemas.microsoft.com/office/drawing/2014/main" id="{797A5C7F-982D-4CDA-8298-53C35005C7CC}"/>
              </a:ext>
            </a:extLst>
          </p:cNvPr>
          <p:cNvSpPr/>
          <p:nvPr/>
        </p:nvSpPr>
        <p:spPr>
          <a:xfrm>
            <a:off x="4380694" y="2150859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2" name="다이아몬드 27">
            <a:extLst>
              <a:ext uri="{FF2B5EF4-FFF2-40B4-BE49-F238E27FC236}">
                <a16:creationId xmlns:a16="http://schemas.microsoft.com/office/drawing/2014/main" id="{6E1DAC19-138B-4D1F-8719-A8E2E2B0A3EB}"/>
              </a:ext>
            </a:extLst>
          </p:cNvPr>
          <p:cNvSpPr/>
          <p:nvPr/>
        </p:nvSpPr>
        <p:spPr>
          <a:xfrm>
            <a:off x="4380694" y="4170192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29" name="Google Shape;231;p20">
            <a:extLst>
              <a:ext uri="{FF2B5EF4-FFF2-40B4-BE49-F238E27FC236}">
                <a16:creationId xmlns:a16="http://schemas.microsoft.com/office/drawing/2014/main" id="{F9C19394-1FB7-48E2-9775-74FD4CC6DDC8}"/>
              </a:ext>
            </a:extLst>
          </p:cNvPr>
          <p:cNvSpPr/>
          <p:nvPr/>
        </p:nvSpPr>
        <p:spPr>
          <a:xfrm>
            <a:off x="357453" y="22864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0" name="Google Shape;232;p20">
            <a:extLst>
              <a:ext uri="{FF2B5EF4-FFF2-40B4-BE49-F238E27FC236}">
                <a16:creationId xmlns:a16="http://schemas.microsoft.com/office/drawing/2014/main" id="{DB9612AF-9BC3-442E-A803-A07EEB8FEB3B}"/>
              </a:ext>
            </a:extLst>
          </p:cNvPr>
          <p:cNvSpPr/>
          <p:nvPr/>
        </p:nvSpPr>
        <p:spPr>
          <a:xfrm>
            <a:off x="974937" y="-14892"/>
            <a:ext cx="59479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焊接时的安全注意事项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2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61" name="Google Shape;261;p22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62" name="Google Shape;262;p2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3" name="Google Shape;263;p2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4" name="Google Shape;264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Google Shape;266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</a:t>
            </a:r>
            <a:endParaRPr dirty="0"/>
          </a:p>
        </p:txBody>
      </p:sp>
      <p:sp>
        <p:nvSpPr>
          <p:cNvPr id="267" name="Google Shape;267;p22"/>
          <p:cNvSpPr/>
          <p:nvPr/>
        </p:nvSpPr>
        <p:spPr>
          <a:xfrm>
            <a:off x="350821" y="23617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994823" y="223806"/>
            <a:ext cx="83290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如何使用灭火器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69" name="Google Shape;26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48418" y="2232419"/>
            <a:ext cx="3963221" cy="266229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261CC4A-DC66-44E2-BEE6-E2FC3F4BA561}"/>
              </a:ext>
            </a:extLst>
          </p:cNvPr>
          <p:cNvSpPr/>
          <p:nvPr/>
        </p:nvSpPr>
        <p:spPr>
          <a:xfrm>
            <a:off x="1657493" y="2411506"/>
            <a:ext cx="1212190" cy="224118"/>
          </a:xfrm>
          <a:prstGeom prst="rect">
            <a:avLst/>
          </a:prstGeom>
          <a:solidFill>
            <a:srgbClr val="5B5E63"/>
          </a:solidFill>
          <a:ln>
            <a:solidFill>
              <a:srgbClr val="5B5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A2CF42A-6304-4854-97D5-8477253AA882}"/>
              </a:ext>
            </a:extLst>
          </p:cNvPr>
          <p:cNvSpPr/>
          <p:nvPr/>
        </p:nvSpPr>
        <p:spPr>
          <a:xfrm>
            <a:off x="1667418" y="2247040"/>
            <a:ext cx="12105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1000" dirty="0">
              <a:solidFill>
                <a:schemeClr val="bg1"/>
              </a:solidFill>
              <a:effectLst/>
              <a:latin typeface="SimSun" panose="02010600030101010101" pitchFamily="2" charset="-122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粉末灭火器的组成</a:t>
            </a:r>
            <a:endParaRPr lang="en-US" altLang="ko-KR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826018E-F04A-4BC8-80B0-59C9AA1946EC}"/>
              </a:ext>
            </a:extLst>
          </p:cNvPr>
          <p:cNvSpPr/>
          <p:nvPr/>
        </p:nvSpPr>
        <p:spPr>
          <a:xfrm>
            <a:off x="1676487" y="2876451"/>
            <a:ext cx="457112" cy="117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C4803A4-F873-431C-95E0-B5553EE5F3DC}"/>
              </a:ext>
            </a:extLst>
          </p:cNvPr>
          <p:cNvSpPr/>
          <p:nvPr/>
        </p:nvSpPr>
        <p:spPr>
          <a:xfrm>
            <a:off x="1616490" y="2832641"/>
            <a:ext cx="59503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安全别针</a:t>
            </a:r>
            <a:endParaRPr lang="en-US" altLang="ko-KR" sz="20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C1B84A0-AB2F-420C-89D1-BA7C5A594C1C}"/>
              </a:ext>
            </a:extLst>
          </p:cNvPr>
          <p:cNvSpPr/>
          <p:nvPr/>
        </p:nvSpPr>
        <p:spPr>
          <a:xfrm>
            <a:off x="2610341" y="3080136"/>
            <a:ext cx="374905" cy="135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91127C6-944E-45BE-A2B5-5FE2315CCD68}"/>
              </a:ext>
            </a:extLst>
          </p:cNvPr>
          <p:cNvSpPr/>
          <p:nvPr/>
        </p:nvSpPr>
        <p:spPr>
          <a:xfrm>
            <a:off x="2611973" y="3049266"/>
            <a:ext cx="389850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处理</a:t>
            </a:r>
            <a:endParaRPr lang="en-US" altLang="ko-KR" sz="20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0B3C0E2-FC0A-47E0-9617-F64A5E1125DB}"/>
              </a:ext>
            </a:extLst>
          </p:cNvPr>
          <p:cNvSpPr/>
          <p:nvPr/>
        </p:nvSpPr>
        <p:spPr>
          <a:xfrm>
            <a:off x="1515035" y="3437731"/>
            <a:ext cx="394447" cy="101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BE654DA-5F0A-434A-A7D1-0A7429A210A6}"/>
              </a:ext>
            </a:extLst>
          </p:cNvPr>
          <p:cNvSpPr/>
          <p:nvPr/>
        </p:nvSpPr>
        <p:spPr>
          <a:xfrm>
            <a:off x="1526298" y="3387349"/>
            <a:ext cx="389850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喷嘴</a:t>
            </a:r>
            <a:endParaRPr lang="en-US" altLang="ko-KR" sz="20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2508804-441A-4BCE-8059-09252D8963E0}"/>
              </a:ext>
            </a:extLst>
          </p:cNvPr>
          <p:cNvSpPr/>
          <p:nvPr/>
        </p:nvSpPr>
        <p:spPr>
          <a:xfrm>
            <a:off x="2563905" y="3775016"/>
            <a:ext cx="421341" cy="135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A146EEC-6208-45DC-BD95-9E14E0492961}"/>
              </a:ext>
            </a:extLst>
          </p:cNvPr>
          <p:cNvSpPr/>
          <p:nvPr/>
        </p:nvSpPr>
        <p:spPr>
          <a:xfrm>
            <a:off x="2537253" y="3735181"/>
            <a:ext cx="492443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灭火剂</a:t>
            </a:r>
            <a:endParaRPr lang="en-US" altLang="ko-KR" sz="8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08B662E-ACCB-4677-9527-650691E05D6C}"/>
              </a:ext>
            </a:extLst>
          </p:cNvPr>
          <p:cNvSpPr/>
          <p:nvPr/>
        </p:nvSpPr>
        <p:spPr>
          <a:xfrm>
            <a:off x="1515035" y="4325299"/>
            <a:ext cx="436379" cy="179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B7C0F0E-0FFF-470B-8506-92AC99212A26}"/>
              </a:ext>
            </a:extLst>
          </p:cNvPr>
          <p:cNvSpPr/>
          <p:nvPr/>
        </p:nvSpPr>
        <p:spPr>
          <a:xfrm>
            <a:off x="1544228" y="4298405"/>
            <a:ext cx="389850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喷嘴</a:t>
            </a:r>
            <a:endParaRPr lang="en-US" altLang="ko-KR" sz="20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F5B742A-390D-4483-884E-40A8671831A4}"/>
              </a:ext>
            </a:extLst>
          </p:cNvPr>
          <p:cNvSpPr/>
          <p:nvPr/>
        </p:nvSpPr>
        <p:spPr>
          <a:xfrm>
            <a:off x="3917576" y="2456330"/>
            <a:ext cx="546847" cy="107576"/>
          </a:xfrm>
          <a:prstGeom prst="rect">
            <a:avLst/>
          </a:prstGeom>
          <a:solidFill>
            <a:srgbClr val="B7BABA"/>
          </a:solidFill>
          <a:ln>
            <a:solidFill>
              <a:srgbClr val="B7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66272E5-82C3-4512-B64C-48E178B2ADC6}"/>
              </a:ext>
            </a:extLst>
          </p:cNvPr>
          <p:cNvSpPr/>
          <p:nvPr/>
        </p:nvSpPr>
        <p:spPr>
          <a:xfrm>
            <a:off x="3492083" y="2438400"/>
            <a:ext cx="1368150" cy="152399"/>
          </a:xfrm>
          <a:prstGeom prst="roundRect">
            <a:avLst/>
          </a:prstGeom>
          <a:solidFill>
            <a:srgbClr val="B7BABA"/>
          </a:solidFill>
          <a:ln>
            <a:solidFill>
              <a:srgbClr val="B7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080C4B3-B6FE-4D13-9F5E-8856EE43B4DB}"/>
              </a:ext>
            </a:extLst>
          </p:cNvPr>
          <p:cNvSpPr/>
          <p:nvPr/>
        </p:nvSpPr>
        <p:spPr>
          <a:xfrm>
            <a:off x="3739593" y="2397830"/>
            <a:ext cx="902811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如何使用灭火器</a:t>
            </a:r>
            <a:endParaRPr lang="en-US" altLang="ko-KR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F68DC8F-57FC-422C-A7A5-6290F0C9178B}"/>
              </a:ext>
            </a:extLst>
          </p:cNvPr>
          <p:cNvSpPr/>
          <p:nvPr/>
        </p:nvSpPr>
        <p:spPr>
          <a:xfrm>
            <a:off x="3281082" y="3427325"/>
            <a:ext cx="824753" cy="120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2EF5E0C-304E-4DF8-B795-41B4B6196D07}"/>
              </a:ext>
            </a:extLst>
          </p:cNvPr>
          <p:cNvSpPr/>
          <p:nvPr/>
        </p:nvSpPr>
        <p:spPr>
          <a:xfrm>
            <a:off x="3223406" y="3393773"/>
            <a:ext cx="723275" cy="1846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如何使用灭火器</a:t>
            </a:r>
            <a:endParaRPr lang="en-US" altLang="ko-KR" sz="1600" b="0" cap="none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09324677-8CAF-4E55-8EFD-C1D9437DD679}"/>
              </a:ext>
            </a:extLst>
          </p:cNvPr>
          <p:cNvSpPr/>
          <p:nvPr/>
        </p:nvSpPr>
        <p:spPr>
          <a:xfrm>
            <a:off x="4356617" y="3418360"/>
            <a:ext cx="824753" cy="120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4FBA307-EEB0-4086-A958-9954B0E690DE}"/>
              </a:ext>
            </a:extLst>
          </p:cNvPr>
          <p:cNvSpPr/>
          <p:nvPr/>
        </p:nvSpPr>
        <p:spPr>
          <a:xfrm>
            <a:off x="4305318" y="3393773"/>
            <a:ext cx="877163" cy="1846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取下喷嘴并站在火上</a:t>
            </a:r>
            <a:endParaRPr lang="en-US" altLang="ko-KR" sz="1600" b="0" cap="none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96E1111-51B2-4B71-B3F7-9BE818B320A3}"/>
              </a:ext>
            </a:extLst>
          </p:cNvPr>
          <p:cNvSpPr/>
          <p:nvPr/>
        </p:nvSpPr>
        <p:spPr>
          <a:xfrm>
            <a:off x="3290046" y="4371822"/>
            <a:ext cx="824754" cy="280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9493D6F-2FF6-4441-92BE-E80E2B1D2BA0}"/>
              </a:ext>
            </a:extLst>
          </p:cNvPr>
          <p:cNvSpPr/>
          <p:nvPr/>
        </p:nvSpPr>
        <p:spPr>
          <a:xfrm>
            <a:off x="3223406" y="4368893"/>
            <a:ext cx="110799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将喷嘴朝火着，</a:t>
            </a:r>
            <a:endParaRPr lang="en-US" altLang="zh-CN" sz="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imSun" panose="02010600030101010101" pitchFamily="2" charset="-122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zh-CN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并用力向上和向下按下手柄</a:t>
            </a:r>
            <a:endParaRPr lang="en-US" altLang="ko-KR" sz="1600" b="0" cap="none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F545F6C-A381-4144-A998-077A0ADF94EB}"/>
              </a:ext>
            </a:extLst>
          </p:cNvPr>
          <p:cNvSpPr/>
          <p:nvPr/>
        </p:nvSpPr>
        <p:spPr>
          <a:xfrm>
            <a:off x="4367670" y="4392251"/>
            <a:ext cx="824754" cy="280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09BA0BED-68FD-4E64-85D6-2903C08DF855}"/>
              </a:ext>
            </a:extLst>
          </p:cNvPr>
          <p:cNvSpPr/>
          <p:nvPr/>
        </p:nvSpPr>
        <p:spPr>
          <a:xfrm>
            <a:off x="4308391" y="4377403"/>
            <a:ext cx="569387" cy="1846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o-KR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均匀地吹风</a:t>
            </a:r>
            <a:endParaRPr lang="en-US" altLang="ko-KR" sz="1600" b="0" cap="none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0" name="직사각형 1">
            <a:extLst>
              <a:ext uri="{FF2B5EF4-FFF2-40B4-BE49-F238E27FC236}">
                <a16:creationId xmlns:a16="http://schemas.microsoft.com/office/drawing/2014/main" id="{C90EEE1B-544A-480A-B8B2-7E9D977EBF2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51" name="그림 12">
            <a:extLst>
              <a:ext uri="{FF2B5EF4-FFF2-40B4-BE49-F238E27FC236}">
                <a16:creationId xmlns:a16="http://schemas.microsoft.com/office/drawing/2014/main" id="{D31F0230-9C36-4B25-9B5E-119894F1EE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12FDA736-D843-4A41-85B4-0D52DA5E1E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58" name="Google Shape;141;p16">
            <a:extLst>
              <a:ext uri="{FF2B5EF4-FFF2-40B4-BE49-F238E27FC236}">
                <a16:creationId xmlns:a16="http://schemas.microsoft.com/office/drawing/2014/main" id="{BC66C18F-DC38-4A87-91F6-0CF75229F6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직사각형 58">
            <a:extLst>
              <a:ext uri="{FF2B5EF4-FFF2-40B4-BE49-F238E27FC236}">
                <a16:creationId xmlns:a16="http://schemas.microsoft.com/office/drawing/2014/main" id="{5EFA2EAF-F7E9-4A83-A734-4C4A44FA5E55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FBD54B11-FB3A-4E70-A7E1-45E535BCBB8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3EE2350E-8543-4532-B36C-14898826EB63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CF43CEE9-0767-4FF0-B9D3-2C24B132FBEE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3" name="Rectangle 66">
            <a:extLst>
              <a:ext uri="{FF2B5EF4-FFF2-40B4-BE49-F238E27FC236}">
                <a16:creationId xmlns:a16="http://schemas.microsoft.com/office/drawing/2014/main" id="{28AD9E77-2131-4889-BE55-E530CC35A6D5}"/>
              </a:ext>
            </a:extLst>
          </p:cNvPr>
          <p:cNvSpPr/>
          <p:nvPr/>
        </p:nvSpPr>
        <p:spPr>
          <a:xfrm>
            <a:off x="5659149" y="2302166"/>
            <a:ext cx="3461272" cy="22116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다이아몬드 27">
            <a:extLst>
              <a:ext uri="{FF2B5EF4-FFF2-40B4-BE49-F238E27FC236}">
                <a16:creationId xmlns:a16="http://schemas.microsoft.com/office/drawing/2014/main" id="{8343867C-89CB-49AE-B4BA-9C57CF17F645}"/>
              </a:ext>
            </a:extLst>
          </p:cNvPr>
          <p:cNvSpPr/>
          <p:nvPr/>
        </p:nvSpPr>
        <p:spPr>
          <a:xfrm>
            <a:off x="5821858" y="2456330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54" name="다이아몬드 27">
            <a:extLst>
              <a:ext uri="{FF2B5EF4-FFF2-40B4-BE49-F238E27FC236}">
                <a16:creationId xmlns:a16="http://schemas.microsoft.com/office/drawing/2014/main" id="{0A1B4AA6-CB66-4777-9F3D-3E5BA19F08AD}"/>
              </a:ext>
            </a:extLst>
          </p:cNvPr>
          <p:cNvSpPr/>
          <p:nvPr/>
        </p:nvSpPr>
        <p:spPr>
          <a:xfrm>
            <a:off x="5815808" y="2885416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55" name="다이아몬드 27">
            <a:extLst>
              <a:ext uri="{FF2B5EF4-FFF2-40B4-BE49-F238E27FC236}">
                <a16:creationId xmlns:a16="http://schemas.microsoft.com/office/drawing/2014/main" id="{F149BCEE-4123-466A-89E8-E1677DB992AA}"/>
              </a:ext>
            </a:extLst>
          </p:cNvPr>
          <p:cNvSpPr/>
          <p:nvPr/>
        </p:nvSpPr>
        <p:spPr>
          <a:xfrm>
            <a:off x="5812180" y="3333893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56" name="다이아몬드 27">
            <a:extLst>
              <a:ext uri="{FF2B5EF4-FFF2-40B4-BE49-F238E27FC236}">
                <a16:creationId xmlns:a16="http://schemas.microsoft.com/office/drawing/2014/main" id="{5C945E3F-BE8C-462E-BF73-E7E970A06584}"/>
              </a:ext>
            </a:extLst>
          </p:cNvPr>
          <p:cNvSpPr/>
          <p:nvPr/>
        </p:nvSpPr>
        <p:spPr>
          <a:xfrm>
            <a:off x="5813692" y="3794237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57" name="다이아몬드 27">
            <a:extLst>
              <a:ext uri="{FF2B5EF4-FFF2-40B4-BE49-F238E27FC236}">
                <a16:creationId xmlns:a16="http://schemas.microsoft.com/office/drawing/2014/main" id="{6BB4F1D1-8A01-4FD7-8D8D-25A4388C2BD2}"/>
              </a:ext>
            </a:extLst>
          </p:cNvPr>
          <p:cNvSpPr/>
          <p:nvPr/>
        </p:nvSpPr>
        <p:spPr>
          <a:xfrm>
            <a:off x="5810926" y="4222748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6047079" y="2232419"/>
            <a:ext cx="494982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6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1. </a:t>
            </a:r>
            <a:r>
              <a:rPr lang="zh-CN" altLang="en-US" sz="1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将灭火器带到火区</a:t>
            </a:r>
          </a:p>
          <a:p>
            <a:pPr lvl="0" algn="just">
              <a:lnSpc>
                <a:spcPct val="16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2. </a:t>
            </a:r>
            <a:r>
              <a:rPr lang="zh-CN" altLang="en-US" sz="1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卸下安全闩锁</a:t>
            </a:r>
          </a:p>
          <a:p>
            <a:pPr lvl="0" algn="just">
              <a:lnSpc>
                <a:spcPct val="16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3. </a:t>
            </a:r>
            <a:r>
              <a:rPr lang="zh-CN" altLang="en-US" sz="1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拉动电线并将其对准火</a:t>
            </a:r>
          </a:p>
          <a:p>
            <a:pPr lvl="0" algn="just">
              <a:lnSpc>
                <a:spcPct val="16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4. </a:t>
            </a:r>
            <a:r>
              <a:rPr lang="zh-CN" altLang="en-US" sz="1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紧紧握住手柄</a:t>
            </a:r>
          </a:p>
          <a:p>
            <a:pPr lvl="0" algn="just">
              <a:lnSpc>
                <a:spcPct val="16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5. </a:t>
            </a:r>
            <a:r>
              <a:rPr lang="zh-CN" altLang="en-US" sz="1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将粉末均匀喷入火中</a:t>
            </a:r>
            <a:endParaRPr lang="en-US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744</Words>
  <Application>Microsoft Office PowerPoint</Application>
  <PresentationFormat>사용자 지정</PresentationFormat>
  <Paragraphs>132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Stardos Stencil</vt:lpstr>
      <vt:lpstr>Times New Roman</vt:lpstr>
      <vt:lpstr>SimSun</vt:lpstr>
      <vt:lpstr>SimSun</vt:lpstr>
      <vt:lpstr>Calibri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비전마스타</dc:creator>
  <cp:lastModifiedBy>park</cp:lastModifiedBy>
  <cp:revision>33</cp:revision>
  <dcterms:modified xsi:type="dcterms:W3CDTF">2020-10-20T13:13:03Z</dcterms:modified>
</cp:coreProperties>
</file>